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57" r:id="rId3"/>
    <p:sldId id="258" r:id="rId4"/>
    <p:sldId id="268" r:id="rId5"/>
    <p:sldId id="260" r:id="rId6"/>
    <p:sldId id="263" r:id="rId7"/>
    <p:sldId id="261" r:id="rId8"/>
    <p:sldId id="262" r:id="rId9"/>
    <p:sldId id="265" r:id="rId10"/>
    <p:sldId id="264" r:id="rId11"/>
    <p:sldId id="266" r:id="rId12"/>
    <p:sldId id="267" r:id="rId13"/>
    <p:sldId id="278" r:id="rId14"/>
    <p:sldId id="279" r:id="rId15"/>
    <p:sldId id="280" r:id="rId16"/>
    <p:sldId id="281" r:id="rId17"/>
    <p:sldId id="283" r:id="rId18"/>
    <p:sldId id="282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67" autoAdjust="0"/>
  </p:normalViewPr>
  <p:slideViewPr>
    <p:cSldViewPr>
      <p:cViewPr>
        <p:scale>
          <a:sx n="80" d="100"/>
          <a:sy n="80" d="100"/>
        </p:scale>
        <p:origin x="-85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C16E-41AC-4A5F-A457-D968764CA59E}" type="datetimeFigureOut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1D933-D83C-45DB-A634-84048EA43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6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三種方法的障礙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1D933-D83C-45DB-A634-84048EA438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63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簡述三種方法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1D933-D83C-45DB-A634-84048EA4384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18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1E7-D9B5-46D4-8B06-EA7AB0576B58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82D-D005-475C-A960-9EE65EC38A8C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60A-6B97-48C7-B3D5-3A907397C589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7C6B-C6F8-4D67-B668-292C8CCC2752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F8A4-BFA2-4D8D-BC53-D58CF38883DB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6BFD-A8E9-4FC4-AF9D-9BC97BF7F1AB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358-FB05-40E8-BE2D-17931E2AC1EF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DD3D-78DF-43B6-B3DE-8C500E91038C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9436-2FAD-4A6B-BBDD-E9D95DE027FF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DC59-6CAE-442D-8990-62CAD2694FDD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2E7E-1303-4B0E-8F0B-59F4E0B1DC05}" type="datetime1">
              <a:rPr lang="zh-TW" altLang="en-US" smtClean="0"/>
              <a:t>2011/1/11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16D7A1-2769-4C64-8275-063509D490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F27E02-E990-4D42-BE9D-A11ADB13EB41}" type="datetime1">
              <a:rPr lang="zh-TW" altLang="en-US" smtClean="0"/>
              <a:t>2011/1/11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zzy_logic" TargetMode="External"/><Relationship Id="rId2" Type="http://schemas.openxmlformats.org/officeDocument/2006/relationships/hyperlink" Target="http://en.wikipedia.org/wiki/Fuzzy_cluste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1311" y="3459390"/>
            <a:ext cx="6461760" cy="1066800"/>
          </a:xfrm>
        </p:spPr>
        <p:txBody>
          <a:bodyPr>
            <a:normAutofit/>
          </a:bodyPr>
          <a:lstStyle/>
          <a:p>
            <a:r>
              <a:rPr lang="en-US" altLang="zh-TW" sz="1600" dirty="0" smtClean="0"/>
              <a:t>Date: 2011/1/11</a:t>
            </a:r>
          </a:p>
          <a:p>
            <a:r>
              <a:rPr lang="en-US" altLang="zh-TW" sz="1600" dirty="0" smtClean="0"/>
              <a:t>Advisor: Dr. </a:t>
            </a:r>
            <a:r>
              <a:rPr lang="en-US" altLang="zh-TW" sz="1600" dirty="0" err="1" smtClean="0"/>
              <a:t>Koh</a:t>
            </a:r>
            <a:r>
              <a:rPr lang="en-US" altLang="zh-TW" sz="1600" dirty="0" smtClean="0"/>
              <a:t>. </a:t>
            </a:r>
            <a:r>
              <a:rPr lang="en-US" altLang="zh-TW" sz="1600" dirty="0" err="1" smtClean="0"/>
              <a:t>Jia</a:t>
            </a:r>
            <a:r>
              <a:rPr lang="en-US" altLang="zh-TW" sz="1600" dirty="0" smtClean="0"/>
              <a:t>-Ling</a:t>
            </a:r>
          </a:p>
          <a:p>
            <a:r>
              <a:rPr lang="en-US" altLang="zh-TW" sz="1600" dirty="0" smtClean="0"/>
              <a:t>Speaker: Lin, Yi-</a:t>
            </a:r>
            <a:r>
              <a:rPr lang="en-US" altLang="zh-TW" sz="1600" dirty="0" err="1" smtClean="0"/>
              <a:t>Jhen</a:t>
            </a:r>
            <a:endParaRPr lang="zh-TW" altLang="en-US" sz="1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1052735"/>
            <a:ext cx="688733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solidFill>
                  <a:schemeClr val="tx2"/>
                </a:solidFill>
              </a:rPr>
              <a:t>Mr. KNN: </a:t>
            </a:r>
          </a:p>
          <a:p>
            <a:r>
              <a:rPr lang="en-US" altLang="zh-TW" sz="4400" b="1" dirty="0" smtClean="0">
                <a:solidFill>
                  <a:schemeClr val="tx2"/>
                </a:solidFill>
              </a:rPr>
              <a:t>Soft Relevance </a:t>
            </a:r>
          </a:p>
          <a:p>
            <a:r>
              <a:rPr lang="en-US" altLang="zh-TW" sz="4400" b="1" dirty="0" smtClean="0">
                <a:solidFill>
                  <a:schemeClr val="tx2"/>
                </a:solidFill>
              </a:rPr>
              <a:t>for Multi-label Classification </a:t>
            </a:r>
          </a:p>
          <a:p>
            <a:r>
              <a:rPr lang="en-US" altLang="zh-TW" sz="2000" b="1" dirty="0" smtClean="0">
                <a:solidFill>
                  <a:schemeClr val="tx2"/>
                </a:solidFill>
              </a:rPr>
              <a:t>(CIKM’10)</a:t>
            </a: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1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Mr. KNN: Method </a:t>
            </a:r>
            <a:r>
              <a:rPr lang="en-US" altLang="zh-TW" sz="4400" dirty="0" smtClean="0"/>
              <a:t>Description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00600"/>
          </a:xfrm>
        </p:spPr>
        <p:txBody>
          <a:bodyPr/>
          <a:lstStyle/>
          <a:p>
            <a:r>
              <a:rPr lang="en-US" altLang="zh-TW" dirty="0" err="1" smtClean="0"/>
              <a:t>Mr.KNN</a:t>
            </a:r>
            <a:r>
              <a:rPr lang="en-US" altLang="zh-TW" dirty="0" smtClean="0"/>
              <a:t> consists of two components</a:t>
            </a:r>
          </a:p>
          <a:p>
            <a:pPr lvl="1"/>
            <a:r>
              <a:rPr lang="en-US" altLang="zh-TW" b="1" i="1" dirty="0" smtClean="0"/>
              <a:t>Soft Relevance</a:t>
            </a:r>
          </a:p>
          <a:p>
            <a:pPr lvl="2"/>
            <a:r>
              <a:rPr lang="en-US" altLang="zh-TW" dirty="0" smtClean="0"/>
              <a:t>A modified fuzzy c-means (FCM)-based approach to produce soft relevance</a:t>
            </a:r>
          </a:p>
          <a:p>
            <a:pPr lvl="1"/>
            <a:r>
              <a:rPr lang="en-US" altLang="zh-TW" b="1" i="1" dirty="0" err="1" smtClean="0"/>
              <a:t>Mr.KNN</a:t>
            </a:r>
            <a:r>
              <a:rPr lang="en-US" altLang="zh-TW" b="1" i="1" dirty="0" smtClean="0"/>
              <a:t>: </a:t>
            </a:r>
            <a:r>
              <a:rPr lang="en-US" altLang="zh-TW" b="1" i="1" dirty="0" err="1" smtClean="0"/>
              <a:t>Volting</a:t>
            </a:r>
            <a:r>
              <a:rPr lang="en-US" altLang="zh-TW" b="1" i="1" dirty="0" smtClean="0"/>
              <a:t>-Margin Ratio Method</a:t>
            </a:r>
          </a:p>
          <a:p>
            <a:pPr lvl="2"/>
            <a:r>
              <a:rPr lang="en-US" altLang="zh-TW" dirty="0" smtClean="0"/>
              <a:t>A modified </a:t>
            </a:r>
            <a:r>
              <a:rPr lang="en-US" altLang="zh-TW" dirty="0" err="1" smtClean="0"/>
              <a:t>kNN</a:t>
            </a:r>
            <a:r>
              <a:rPr lang="en-US" altLang="zh-TW" dirty="0" smtClean="0"/>
              <a:t> for multi-label classification</a:t>
            </a:r>
          </a:p>
          <a:p>
            <a:pPr lvl="2"/>
            <a:endParaRPr lang="en-US" altLang="zh-TW" dirty="0"/>
          </a:p>
          <a:p>
            <a:r>
              <a:rPr lang="en-US" altLang="zh-TW" dirty="0" smtClean="0"/>
              <a:t>Fuzzy c-means algorithm (</a:t>
            </a:r>
            <a:r>
              <a:rPr lang="en-US" altLang="zh-TW" i="1" dirty="0" smtClean="0"/>
              <a:t>similar with k-means algorithm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In </a:t>
            </a:r>
            <a:r>
              <a:rPr lang="en-US" altLang="zh-TW" dirty="0">
                <a:hlinkClick r:id="rId2" action="ppaction://hlinkfile" tooltip="Fuzzy clustering"/>
              </a:rPr>
              <a:t>fuzzy clustering</a:t>
            </a:r>
            <a:r>
              <a:rPr lang="en-US" altLang="zh-TW" dirty="0"/>
              <a:t>, each point has a degree of belonging to clusters, as in </a:t>
            </a:r>
            <a:r>
              <a:rPr lang="en-US" altLang="zh-TW" dirty="0">
                <a:hlinkClick r:id="rId3" action="ppaction://hlinkfile" tooltip="Fuzzy logic"/>
              </a:rPr>
              <a:t>fuzzy logic</a:t>
            </a:r>
            <a:r>
              <a:rPr lang="en-US" altLang="zh-TW" dirty="0"/>
              <a:t>, rather than belonging completely to just one cluster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We adapt the FCM algorithm to yield a soft relevance value for each instance with respect to each label</a:t>
            </a:r>
          </a:p>
          <a:p>
            <a:pPr marL="411480" lvl="1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3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Soft Relevance</a:t>
            </a:r>
            <a:endParaRPr lang="zh-TW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zh-TW" dirty="0" smtClean="0"/>
                  <a:t>Treat each class as a cluster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: the membership (relevance) value of an instance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 smtClean="0"/>
                  <a:t> in class k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TW" alt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the class center</a:t>
                </a:r>
              </a:p>
              <a:p>
                <a:pPr lvl="1"/>
                <a:r>
                  <a:rPr lang="en-US" altLang="zh-TW" dirty="0" smtClean="0"/>
                  <a:t>To find an optimal fuzzy c-partition by minimizing: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 smtClean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 smtClean="0"/>
              </a:p>
              <a:p>
                <a:pPr lvl="1"/>
                <a:r>
                  <a:rPr lang="en-US" altLang="zh-TW" dirty="0"/>
                  <a:t>m</a:t>
                </a:r>
                <a:r>
                  <a:rPr lang="en-US" altLang="zh-TW" dirty="0" smtClean="0"/>
                  <a:t> : a weighting exponent and set to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b="0" i="1" smtClean="0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⃑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</a:t>
                </a:r>
                <a:r>
                  <a:rPr lang="en-US" altLang="zh-TW" dirty="0" err="1" smtClean="0"/>
                  <a:t>Minkowski</a:t>
                </a:r>
                <a:r>
                  <a:rPr lang="en-US" altLang="zh-TW" dirty="0" smtClean="0"/>
                  <a:t> distance measure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 r="-7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76" y="3212976"/>
            <a:ext cx="3253740" cy="10652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群組 10"/>
          <p:cNvGrpSpPr/>
          <p:nvPr/>
        </p:nvGrpSpPr>
        <p:grpSpPr>
          <a:xfrm>
            <a:off x="2166776" y="3933056"/>
            <a:ext cx="3134492" cy="2546721"/>
            <a:chOff x="2166776" y="3933056"/>
            <a:chExt cx="3134492" cy="2546721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776" y="5301208"/>
              <a:ext cx="3134492" cy="11785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" name="直線單箭頭接點 9"/>
            <p:cNvCxnSpPr>
              <a:endCxn id="8" idx="0"/>
            </p:cNvCxnSpPr>
            <p:nvPr/>
          </p:nvCxnSpPr>
          <p:spPr>
            <a:xfrm flipH="1">
              <a:off x="3734022" y="3933056"/>
              <a:ext cx="112601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95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Soft Relevance</a:t>
            </a:r>
            <a:endParaRPr lang="zh-TW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i="1" dirty="0" smtClean="0"/>
                  <a:t>Constrains in FCM</a:t>
                </a:r>
              </a:p>
              <a:p>
                <a:r>
                  <a:rPr lang="en-US" altLang="zh-TW" dirty="0" smtClean="0"/>
                  <a:t>Each membership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between zero and one and satisfies :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Furthermore, the class labels for each training data are known, which can be formulated as follows:</a:t>
                </a:r>
              </a:p>
              <a:p>
                <a:pPr lvl="1"/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18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406712"/>
            <a:ext cx="2292435" cy="8062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2842134" cy="81913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99592" y="4869160"/>
            <a:ext cx="417646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For 5-class multi-label classification c1~c5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If an instance xi belongs to class c1, c2, c4</a:t>
            </a:r>
          </a:p>
          <a:p>
            <a:r>
              <a:rPr lang="en-US" altLang="zh-TW" dirty="0" smtClean="0"/>
              <a:t>Then u3i = u5i = 0</a:t>
            </a:r>
          </a:p>
          <a:p>
            <a:r>
              <a:rPr lang="en-US" altLang="zh-TW" dirty="0" smtClean="0"/>
              <a:t>And u1i + u2i + u4i = 1 </a:t>
            </a:r>
            <a:endParaRPr lang="zh-TW" altLang="en-US" dirty="0"/>
          </a:p>
        </p:txBody>
      </p:sp>
      <p:sp>
        <p:nvSpPr>
          <p:cNvPr id="10" name="右大括弧 9"/>
          <p:cNvSpPr/>
          <p:nvPr/>
        </p:nvSpPr>
        <p:spPr>
          <a:xfrm rot="5400000">
            <a:off x="2253092" y="3032956"/>
            <a:ext cx="360040" cy="3312368"/>
          </a:xfrm>
          <a:prstGeom prst="rightBrace">
            <a:avLst>
              <a:gd name="adj1" fmla="val 41316"/>
              <a:gd name="adj2" fmla="val 50000"/>
            </a:avLst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111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en-US" altLang="zh-TW" sz="4400" dirty="0"/>
              <a:t>Soft Relevance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8475" y="1059441"/>
            <a:ext cx="7620000" cy="5276056"/>
          </a:xfrm>
        </p:spPr>
        <p:txBody>
          <a:bodyPr/>
          <a:lstStyle/>
          <a:p>
            <a:pPr lvl="1"/>
            <a:r>
              <a:rPr lang="en-US" altLang="zh-TW" dirty="0" smtClean="0"/>
              <a:t>To find the membership values, we minimize the cost function </a:t>
            </a:r>
            <a:r>
              <a:rPr lang="en-US" altLang="zh-TW" i="1" dirty="0" err="1" smtClean="0"/>
              <a:t>Jm</a:t>
            </a:r>
            <a:r>
              <a:rPr lang="en-US" altLang="zh-TW" dirty="0" smtClean="0"/>
              <a:t> with the constrains in previous slide, this leads to the following </a:t>
            </a:r>
            <a:r>
              <a:rPr lang="en-US" altLang="zh-TW" dirty="0" err="1" smtClean="0"/>
              <a:t>Lagrangian</a:t>
            </a:r>
            <a:r>
              <a:rPr lang="en-US" altLang="zh-TW" dirty="0" smtClean="0"/>
              <a:t> function: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7922"/>
            <a:ext cx="3690931" cy="3070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867253" cy="1855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63508"/>
            <a:ext cx="3217743" cy="95226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群組 15"/>
          <p:cNvGrpSpPr/>
          <p:nvPr/>
        </p:nvGrpSpPr>
        <p:grpSpPr>
          <a:xfrm>
            <a:off x="323528" y="3973183"/>
            <a:ext cx="6033188" cy="1971332"/>
            <a:chOff x="483028" y="3987922"/>
            <a:chExt cx="6033188" cy="1971332"/>
          </a:xfrm>
        </p:grpSpPr>
        <p:cxnSp>
          <p:nvCxnSpPr>
            <p:cNvPr id="9" name="直線單箭頭接點 8"/>
            <p:cNvCxnSpPr>
              <a:stCxn id="6" idx="0"/>
            </p:cNvCxnSpPr>
            <p:nvPr/>
          </p:nvCxnSpPr>
          <p:spPr>
            <a:xfrm>
              <a:off x="2385018" y="3987922"/>
              <a:ext cx="372136" cy="81106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2861369" y="4385387"/>
                  <a:ext cx="3654847" cy="369332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Take the gradient with respect to 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dirty="0" smtClean="0"/>
                    <a:t> 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369" y="4385387"/>
                  <a:ext cx="365484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63" t="-6349" b="-22222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28" y="4817814"/>
              <a:ext cx="5297623" cy="11414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2" name="群組 21"/>
          <p:cNvGrpSpPr/>
          <p:nvPr/>
        </p:nvGrpSpPr>
        <p:grpSpPr>
          <a:xfrm>
            <a:off x="1979712" y="93260"/>
            <a:ext cx="6984776" cy="2803762"/>
            <a:chOff x="1979712" y="93260"/>
            <a:chExt cx="6984776" cy="2803762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93260"/>
              <a:ext cx="5112568" cy="10314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橢圓 16"/>
            <p:cNvSpPr/>
            <p:nvPr/>
          </p:nvSpPr>
          <p:spPr>
            <a:xfrm>
              <a:off x="1979712" y="2420888"/>
              <a:ext cx="936104" cy="4761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單箭頭接點 18"/>
            <p:cNvCxnSpPr>
              <a:stCxn id="17" idx="0"/>
              <a:endCxn id="15" idx="2"/>
            </p:cNvCxnSpPr>
            <p:nvPr/>
          </p:nvCxnSpPr>
          <p:spPr>
            <a:xfrm flipV="1">
              <a:off x="2447764" y="1124744"/>
              <a:ext cx="3960440" cy="12961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2972339" y="5944515"/>
            <a:ext cx="4874067" cy="561730"/>
            <a:chOff x="2972339" y="5944515"/>
            <a:chExt cx="4874067" cy="561730"/>
          </a:xfrm>
        </p:grpSpPr>
        <p:sp>
          <p:nvSpPr>
            <p:cNvPr id="23" name="文字方塊 22"/>
            <p:cNvSpPr txBox="1"/>
            <p:nvPr/>
          </p:nvSpPr>
          <p:spPr>
            <a:xfrm>
              <a:off x="3491881" y="6136913"/>
              <a:ext cx="4354525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Can be solved by the Gauss-Newton method</a:t>
              </a:r>
              <a:endParaRPr lang="zh-TW" altLang="en-US" dirty="0"/>
            </a:p>
          </p:txBody>
        </p:sp>
        <p:cxnSp>
          <p:nvCxnSpPr>
            <p:cNvPr id="25" name="肘形接點 24"/>
            <p:cNvCxnSpPr>
              <a:stCxn id="14" idx="2"/>
              <a:endCxn id="23" idx="1"/>
            </p:cNvCxnSpPr>
            <p:nvPr/>
          </p:nvCxnSpPr>
          <p:spPr>
            <a:xfrm rot="16200000" flipH="1">
              <a:off x="3043578" y="5873276"/>
              <a:ext cx="377064" cy="51954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5263323" y="2327574"/>
            <a:ext cx="3312368" cy="1578472"/>
            <a:chOff x="5263323" y="2327574"/>
            <a:chExt cx="3312368" cy="1578472"/>
          </a:xfrm>
        </p:grpSpPr>
        <p:sp>
          <p:nvSpPr>
            <p:cNvPr id="29" name="矩形 28"/>
            <p:cNvSpPr/>
            <p:nvPr/>
          </p:nvSpPr>
          <p:spPr>
            <a:xfrm>
              <a:off x="5263323" y="2327574"/>
              <a:ext cx="3312368" cy="12241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5406140" y="3536714"/>
                  <a:ext cx="2057679" cy="369332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Update the new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𝑖𝑘</m:t>
                          </m:r>
                        </m:sub>
                      </m:sSub>
                    </m:oMath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1" name="文字方塊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6140" y="3536714"/>
                  <a:ext cx="205767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45" t="-1429" b="-14286"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群組 33"/>
          <p:cNvGrpSpPr/>
          <p:nvPr/>
        </p:nvGrpSpPr>
        <p:grpSpPr>
          <a:xfrm>
            <a:off x="179512" y="4720378"/>
            <a:ext cx="5616623" cy="1781999"/>
            <a:chOff x="179512" y="4720378"/>
            <a:chExt cx="5616623" cy="1781999"/>
          </a:xfrm>
        </p:grpSpPr>
        <p:sp>
          <p:nvSpPr>
            <p:cNvPr id="30" name="矩形 29"/>
            <p:cNvSpPr/>
            <p:nvPr/>
          </p:nvSpPr>
          <p:spPr>
            <a:xfrm>
              <a:off x="179512" y="4720378"/>
              <a:ext cx="5616623" cy="141266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211331" y="6133045"/>
                  <a:ext cx="2154564" cy="369332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Update the new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zh-TW" alt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" y="6133045"/>
                  <a:ext cx="215456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81" t="-1429" b="-14286"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35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altLang="zh-TW" sz="3200" dirty="0" err="1" smtClean="0"/>
              <a:t>Mr.KNN</a:t>
            </a:r>
            <a:r>
              <a:rPr lang="en-US" altLang="zh-TW" sz="3200" dirty="0" smtClean="0"/>
              <a:t>: </a:t>
            </a:r>
            <a:r>
              <a:rPr lang="en-US" altLang="zh-TW" sz="4000" dirty="0" smtClean="0"/>
              <a:t>Voting-Margin Ratio Method</a:t>
            </a:r>
            <a:endParaRPr lang="zh-TW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931224" cy="4800600"/>
              </a:xfrm>
            </p:spPr>
            <p:txBody>
              <a:bodyPr/>
              <a:lstStyle/>
              <a:p>
                <a:pPr lvl="1"/>
                <a:r>
                  <a:rPr lang="en-US" altLang="zh-TW" dirty="0" smtClean="0"/>
                  <a:t>In general, the voting function relates an instance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the </a:t>
                </a:r>
                <a:r>
                  <a:rPr lang="en-US" altLang="zh-TW" i="1" dirty="0" smtClean="0"/>
                  <a:t>j</a:t>
                </a:r>
                <a:r>
                  <a:rPr lang="en-US" altLang="zh-TW" dirty="0" smtClean="0"/>
                  <a:t>-</a:t>
                </a:r>
                <a:r>
                  <a:rPr lang="en-US" altLang="zh-TW" dirty="0" err="1" smtClean="0"/>
                  <a:t>th</a:t>
                </a:r>
                <a:r>
                  <a:rPr lang="en-US" altLang="zh-TW" dirty="0" smtClean="0"/>
                  <a:t> class is defined as: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Two issues</a:t>
                </a:r>
              </a:p>
              <a:p>
                <a:pPr lvl="2"/>
                <a:r>
                  <a:rPr lang="en-US" altLang="zh-TW" dirty="0" smtClean="0"/>
                  <a:t>The imbalanced data distribution</a:t>
                </a:r>
              </a:p>
              <a:p>
                <a:pPr lvl="2"/>
                <a:r>
                  <a:rPr lang="en-US" altLang="zh-TW" dirty="0" smtClean="0"/>
                  <a:t>Doesn’t take into account the distance between a test instance and its </a:t>
                </a:r>
                <a:r>
                  <a:rPr lang="en-US" altLang="zh-TW" i="1" dirty="0" smtClean="0"/>
                  <a:t>k</a:t>
                </a:r>
                <a:r>
                  <a:rPr lang="en-US" altLang="zh-TW" dirty="0" smtClean="0"/>
                  <a:t> nearest neighbors</a:t>
                </a:r>
              </a:p>
              <a:p>
                <a:pPr lvl="1"/>
                <a:r>
                  <a:rPr lang="en-US" altLang="zh-TW" dirty="0" smtClean="0"/>
                  <a:t>We incorporate a distance weighting method and the soft relevance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𝑗𝑏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derived from previous slide, the new voting function: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931224" cy="4800600"/>
              </a:xfrm>
              <a:blipFill rotWithShape="1">
                <a:blip r:embed="rId2"/>
                <a:stretch>
                  <a:fillRect t="-635" r="-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67012"/>
            <a:ext cx="3528392" cy="6519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5082326"/>
            <a:ext cx="5256583" cy="93896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61833"/>
                  </p:ext>
                </p:extLst>
              </p:nvPr>
            </p:nvGraphicFramePr>
            <p:xfrm>
              <a:off x="6156176" y="6081856"/>
              <a:ext cx="2160240" cy="73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720080"/>
                    <a:gridCol w="720080"/>
                  </a:tblGrid>
                  <a:tr h="2937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2937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i="1" smtClean="0">
                                    <a:latin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61833"/>
                  </p:ext>
                </p:extLst>
              </p:nvPr>
            </p:nvGraphicFramePr>
            <p:xfrm>
              <a:off x="6156176" y="6081856"/>
              <a:ext cx="2160240" cy="73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720080"/>
                    <a:gridCol w="72008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847" t="-1667" r="-20084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847" t="-1667" r="-10084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847" t="-1667" r="-847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847" t="-101667" r="-20084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847" t="-101667" r="-847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3" name="群組 12"/>
          <p:cNvGrpSpPr/>
          <p:nvPr/>
        </p:nvGrpSpPr>
        <p:grpSpPr>
          <a:xfrm>
            <a:off x="4788024" y="5154334"/>
            <a:ext cx="1368152" cy="1293282"/>
            <a:chOff x="4788024" y="5154334"/>
            <a:chExt cx="1368152" cy="1293282"/>
          </a:xfrm>
        </p:grpSpPr>
        <p:sp>
          <p:nvSpPr>
            <p:cNvPr id="9" name="橢圓 8"/>
            <p:cNvSpPr/>
            <p:nvPr/>
          </p:nvSpPr>
          <p:spPr>
            <a:xfrm>
              <a:off x="4788024" y="5154334"/>
              <a:ext cx="1224136" cy="72293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弧形接點 10"/>
            <p:cNvCxnSpPr>
              <a:stCxn id="9" idx="4"/>
              <a:endCxn id="8" idx="1"/>
            </p:cNvCxnSpPr>
            <p:nvPr/>
          </p:nvCxnSpPr>
          <p:spPr>
            <a:xfrm rot="16200000" flipH="1">
              <a:off x="5492962" y="5784402"/>
              <a:ext cx="570344" cy="756084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9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01159"/>
            <a:ext cx="7283394" cy="29568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err="1"/>
              <a:t>Mr.KNN</a:t>
            </a:r>
            <a:r>
              <a:rPr lang="en-US" altLang="zh-TW" sz="3200" dirty="0"/>
              <a:t>:</a:t>
            </a:r>
            <a:r>
              <a:rPr lang="en-US" altLang="zh-TW" sz="4000" dirty="0"/>
              <a:t> Voting-Margin Ratio Method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r>
              <a:rPr lang="en-US" altLang="zh-TW" dirty="0" smtClean="0"/>
              <a:t>To determine the optimal values of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 in </a:t>
            </a:r>
            <a:r>
              <a:rPr lang="en-US" altLang="zh-TW" dirty="0" err="1" smtClean="0"/>
              <a:t>Minkowski</a:t>
            </a:r>
            <a:r>
              <a:rPr lang="en-US" altLang="zh-TW" dirty="0" smtClean="0"/>
              <a:t> distance and </a:t>
            </a:r>
            <a:r>
              <a:rPr lang="en-US" altLang="zh-TW" i="1" dirty="0"/>
              <a:t>K</a:t>
            </a:r>
            <a:r>
              <a:rPr lang="en-US" altLang="zh-TW" dirty="0"/>
              <a:t> in </a:t>
            </a:r>
            <a:r>
              <a:rPr lang="en-US" altLang="zh-TW" dirty="0" err="1" smtClean="0"/>
              <a:t>kNN</a:t>
            </a:r>
            <a:r>
              <a:rPr lang="en-US" altLang="zh-TW" dirty="0" smtClean="0"/>
              <a:t>, we introduce a new evaluation function, which is motivated by the margin concept </a:t>
            </a:r>
            <a:r>
              <a:rPr lang="en-US" altLang="zh-TW" b="1" i="1" dirty="0" smtClean="0"/>
              <a:t>(voting margin)</a:t>
            </a:r>
          </a:p>
          <a:p>
            <a:r>
              <a:rPr lang="en-US" altLang="zh-TW" dirty="0" smtClean="0"/>
              <a:t>Consider a 5-class learning problem with an instance belonging to two class labels: labels 2 and 3</a:t>
            </a:r>
          </a:p>
          <a:p>
            <a:pPr lvl="1"/>
            <a:r>
              <a:rPr lang="en-US" altLang="zh-TW" dirty="0" smtClean="0"/>
              <a:t>The instance: the plus inside a circle</a:t>
            </a:r>
          </a:p>
          <a:p>
            <a:pPr lvl="1"/>
            <a:r>
              <a:rPr lang="en-US" altLang="zh-TW" dirty="0" smtClean="0"/>
              <a:t>A circle represents a voting value for the label marked by the number inside a circle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79512" y="5949280"/>
            <a:ext cx="15953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Correct voting</a:t>
            </a:r>
          </a:p>
          <a:p>
            <a:r>
              <a:rPr lang="en-US" altLang="zh-TW" dirty="0" smtClean="0"/>
              <a:t>Smaller margin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29892" y="5965960"/>
            <a:ext cx="15148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Correct voting</a:t>
            </a:r>
          </a:p>
          <a:p>
            <a:r>
              <a:rPr lang="en-US" altLang="zh-TW" dirty="0" smtClean="0"/>
              <a:t>larger margin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67426" y="5965961"/>
            <a:ext cx="25943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True label 3 is lower than </a:t>
            </a:r>
          </a:p>
          <a:p>
            <a:r>
              <a:rPr lang="en-US" altLang="zh-TW" dirty="0" smtClean="0"/>
              <a:t>false labels 4 &amp; 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36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err="1"/>
              <a:t>Mr.KNN</a:t>
            </a:r>
            <a:r>
              <a:rPr lang="en-US" altLang="zh-TW" sz="3200" dirty="0"/>
              <a:t>:</a:t>
            </a:r>
            <a:r>
              <a:rPr lang="en-US" altLang="zh-TW" sz="4000" dirty="0"/>
              <a:t> Voting-Margin Ratio Method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/>
              <a:t>voting </a:t>
            </a:r>
            <a:r>
              <a:rPr lang="en-US" altLang="zh-TW" b="1" i="1" dirty="0" smtClean="0"/>
              <a:t>margin</a:t>
            </a:r>
          </a:p>
          <a:p>
            <a:endParaRPr lang="en-US" altLang="zh-TW" b="1" i="1" dirty="0"/>
          </a:p>
          <a:p>
            <a:endParaRPr lang="en-US" altLang="zh-TW" b="1" i="1" dirty="0" smtClean="0"/>
          </a:p>
          <a:p>
            <a:endParaRPr lang="en-US" altLang="zh-TW" b="1" i="1" dirty="0"/>
          </a:p>
          <a:p>
            <a:pPr lvl="1"/>
            <a:r>
              <a:rPr lang="en-US" altLang="zh-TW" dirty="0" smtClean="0"/>
              <a:t>Ti : true label set</a:t>
            </a:r>
          </a:p>
          <a:p>
            <a:pPr lvl="1"/>
            <a:r>
              <a:rPr lang="en-US" altLang="zh-TW" dirty="0" smtClean="0"/>
              <a:t>Fi : false label set</a:t>
            </a:r>
          </a:p>
          <a:p>
            <a:r>
              <a:rPr lang="en-US" altLang="zh-TW" dirty="0" smtClean="0"/>
              <a:t>Our goal is to seek the combination of f and k that maximizes the average voting margin ratio</a:t>
            </a:r>
          </a:p>
          <a:p>
            <a:r>
              <a:rPr lang="en-US" altLang="zh-TW" dirty="0" smtClean="0"/>
              <a:t>The overall learning method for multi-label learning is called voting Margin Ration </a:t>
            </a:r>
            <a:r>
              <a:rPr lang="en-US" altLang="zh-TW" i="1" dirty="0" err="1" smtClean="0"/>
              <a:t>k</a:t>
            </a:r>
            <a:r>
              <a:rPr lang="en-US" altLang="zh-TW" dirty="0" err="1" smtClean="0"/>
              <a:t>NN</a:t>
            </a:r>
            <a:r>
              <a:rPr lang="en-US" altLang="zh-TW" dirty="0" smtClean="0"/>
              <a:t>, or </a:t>
            </a:r>
            <a:r>
              <a:rPr lang="en-US" altLang="zh-TW" dirty="0" err="1" smtClean="0"/>
              <a:t>Mr.KNN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87471"/>
            <a:ext cx="4464496" cy="904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70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r>
              <a:rPr lang="en-US" altLang="zh-TW" sz="3200" dirty="0" err="1"/>
              <a:t>Mr.KNN</a:t>
            </a:r>
            <a:r>
              <a:rPr lang="en-US" altLang="zh-TW" sz="3200" dirty="0"/>
              <a:t>:</a:t>
            </a:r>
            <a:r>
              <a:rPr lang="en-US" altLang="zh-TW" sz="4000" dirty="0"/>
              <a:t> Voting-Margin Ratio Method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/>
          <a:lstStyle/>
          <a:p>
            <a:r>
              <a:rPr lang="en-US" altLang="zh-TW" dirty="0" err="1" smtClean="0"/>
              <a:t>Mr.KNN</a:t>
            </a:r>
            <a:r>
              <a:rPr lang="en-US" altLang="zh-TW" dirty="0" smtClean="0"/>
              <a:t> consists of two steps: training and test. The procedures are as follow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9" y="1916832"/>
            <a:ext cx="6201417" cy="4869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01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r>
              <a:rPr lang="en-US" altLang="zh-TW" sz="3200" dirty="0" err="1"/>
              <a:t>Mr.KNN</a:t>
            </a:r>
            <a:r>
              <a:rPr lang="en-US" altLang="zh-TW" sz="3200" dirty="0"/>
              <a:t>:</a:t>
            </a:r>
            <a:r>
              <a:rPr lang="en-US" altLang="zh-TW" sz="4000" dirty="0"/>
              <a:t> Voting-Margin Ratio Method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/>
          <a:lstStyle/>
          <a:p>
            <a:r>
              <a:rPr lang="en-US" altLang="zh-TW" dirty="0" err="1" smtClean="0"/>
              <a:t>Mr.KNN</a:t>
            </a:r>
            <a:r>
              <a:rPr lang="en-US" altLang="zh-TW" dirty="0" smtClean="0"/>
              <a:t> consists of two steps: training and test. The procedures are as follow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204864"/>
            <a:ext cx="6408713" cy="3608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97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Experimental Results –</a:t>
            </a:r>
            <a:br>
              <a:rPr lang="en-US" altLang="zh-TW" sz="4400" dirty="0" smtClean="0"/>
            </a:br>
            <a:r>
              <a:rPr lang="en-US" altLang="zh-TW" sz="2800" dirty="0" smtClean="0"/>
              <a:t>Data Description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Three multi-label datasets are tested in this study</a:t>
            </a:r>
          </a:p>
          <a:p>
            <a:pPr lvl="1"/>
            <a:r>
              <a:rPr lang="en-US" altLang="zh-TW" dirty="0" smtClean="0"/>
              <a:t>Predict gene functions of yeast</a:t>
            </a:r>
          </a:p>
          <a:p>
            <a:pPr lvl="1"/>
            <a:r>
              <a:rPr lang="en-US" altLang="zh-TW" dirty="0" smtClean="0"/>
              <a:t>Detection of emotions in music</a:t>
            </a:r>
          </a:p>
          <a:p>
            <a:pPr lvl="1"/>
            <a:r>
              <a:rPr lang="en-US" altLang="zh-TW" dirty="0" smtClean="0"/>
              <a:t>Semantic scene classification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6436"/>
            <a:ext cx="6985992" cy="35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Preview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pPr lvl="1"/>
            <a:r>
              <a:rPr lang="en-US" altLang="zh-TW" dirty="0" smtClean="0"/>
              <a:t>Problem Transformation Methods</a:t>
            </a:r>
          </a:p>
          <a:p>
            <a:pPr lvl="1"/>
            <a:r>
              <a:rPr lang="en-US" altLang="zh-TW" dirty="0" smtClean="0"/>
              <a:t>Algorithm Adaptation Methods</a:t>
            </a:r>
          </a:p>
          <a:p>
            <a:pPr lvl="1"/>
            <a:r>
              <a:rPr lang="en-US" altLang="zh-TW" dirty="0" smtClean="0"/>
              <a:t>The ML-KNN (Multi-Label K Nearest Neighbor) Method</a:t>
            </a:r>
          </a:p>
          <a:p>
            <a:r>
              <a:rPr lang="en-US" altLang="zh-TW" dirty="0" smtClean="0"/>
              <a:t>Mr. KNN: Method Description</a:t>
            </a:r>
          </a:p>
          <a:p>
            <a:r>
              <a:rPr lang="en-US" altLang="zh-TW" dirty="0" smtClean="0"/>
              <a:t>Experimental Results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8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Experimental Results –</a:t>
            </a:r>
            <a:br>
              <a:rPr lang="en-US" altLang="zh-TW" sz="4400" dirty="0"/>
            </a:br>
            <a:r>
              <a:rPr lang="en-US" altLang="zh-TW" sz="2800" dirty="0" smtClean="0"/>
              <a:t>Evaluation Criteria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1536192"/>
                <a:ext cx="4032448" cy="45902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Four criteria to evaluate performance of learning methods</a:t>
                </a:r>
              </a:p>
              <a:p>
                <a:pPr lvl="1"/>
                <a:r>
                  <a:rPr lang="en-US" altLang="zh-TW" dirty="0" smtClean="0"/>
                  <a:t>Hamming Loss</a:t>
                </a:r>
              </a:p>
              <a:p>
                <a:pPr lvl="1"/>
                <a:r>
                  <a:rPr lang="en-US" altLang="zh-TW" dirty="0" smtClean="0"/>
                  <a:t>Accuracy</a:t>
                </a:r>
              </a:p>
              <a:p>
                <a:pPr lvl="1"/>
                <a:r>
                  <a:rPr lang="en-US" altLang="zh-TW" dirty="0" smtClean="0"/>
                  <a:t>Precision</a:t>
                </a:r>
              </a:p>
              <a:p>
                <a:pPr lvl="1"/>
                <a:r>
                  <a:rPr lang="en-US" altLang="zh-TW" dirty="0" smtClean="0"/>
                  <a:t>Recall</a:t>
                </a:r>
              </a:p>
              <a:p>
                <a:pPr lvl="1"/>
                <a:endParaRPr lang="en-US" altLang="zh-TW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zh-TW" i="1">
                                    <a:latin typeface="Cambria Math"/>
                                  </a:rPr>
                                  <m:t>, 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: a test data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 smtClean="0"/>
                  <a:t> :a test instance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 smtClean="0"/>
                  <a:t> : class label vector (0/1)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 smtClean="0"/>
                  <a:t> : predict </a:t>
                </a:r>
                <a:r>
                  <a:rPr lang="en-US" altLang="zh-TW" dirty="0"/>
                  <a:t>label vector (0/1</a:t>
                </a:r>
                <a:r>
                  <a:rPr lang="en-US" altLang="zh-TW" dirty="0" smtClean="0"/>
                  <a:t>)</a:t>
                </a:r>
              </a:p>
              <a:p>
                <a:pPr lvl="2"/>
                <a:endParaRPr lang="en-US" altLang="zh-TW" dirty="0" smtClean="0"/>
              </a:p>
              <a:p>
                <a:pPr marL="411480" lvl="1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1536192"/>
                <a:ext cx="4032448" cy="4590288"/>
              </a:xfrm>
              <a:blipFill rotWithShape="1">
                <a:blip r:embed="rId2"/>
                <a:stretch>
                  <a:fillRect t="-1992" r="-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91" y="3622036"/>
            <a:ext cx="2560064" cy="32737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91" y="1412776"/>
            <a:ext cx="3787639" cy="1000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91" y="2763510"/>
            <a:ext cx="3787639" cy="862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2431928"/>
            <a:ext cx="3664976" cy="28847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91" y="4269761"/>
            <a:ext cx="2858795" cy="887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91" y="5273812"/>
            <a:ext cx="2812569" cy="96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33056"/>
            <a:ext cx="4984229" cy="24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Experimental Results –</a:t>
            </a:r>
            <a:br>
              <a:rPr lang="en-US" altLang="zh-TW" sz="4400" dirty="0"/>
            </a:br>
            <a:r>
              <a:rPr lang="en-US" altLang="zh-TW" sz="2800" dirty="0"/>
              <a:t>Evaluation Criteria</a:t>
            </a:r>
            <a:endParaRPr lang="zh-TW" altLang="en-US" sz="28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altLang="zh-TW" dirty="0" smtClean="0"/>
              <a:t>Also use </a:t>
            </a:r>
            <a:r>
              <a:rPr lang="en-US" altLang="zh-TW" i="1" dirty="0" smtClean="0"/>
              <a:t>NDCG </a:t>
            </a:r>
            <a:r>
              <a:rPr lang="en-US" altLang="zh-TW" i="1" dirty="0"/>
              <a:t>(normalized discounted cumulative </a:t>
            </a:r>
            <a:r>
              <a:rPr lang="en-US" altLang="zh-TW" i="1" dirty="0" smtClean="0"/>
              <a:t>gain) </a:t>
            </a:r>
            <a:r>
              <a:rPr lang="en-US" altLang="zh-TW" dirty="0" smtClean="0"/>
              <a:t>to evaluate the final ranking of labels for each instance</a:t>
            </a:r>
          </a:p>
          <a:p>
            <a:r>
              <a:rPr lang="en-US" altLang="zh-TW" dirty="0" smtClean="0"/>
              <a:t>For each instance, a label will receive a voting score</a:t>
            </a:r>
          </a:p>
          <a:p>
            <a:r>
              <a:rPr lang="en-US" altLang="zh-TW" dirty="0" smtClean="0"/>
              <a:t>Ideally, these true labels will rank higher than false labels</a:t>
            </a:r>
          </a:p>
          <a:p>
            <a:r>
              <a:rPr lang="en-US" altLang="zh-TW" dirty="0" smtClean="0"/>
              <a:t>The NDCG of a ranking list of labels at position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is 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53826"/>
            <a:ext cx="4386483" cy="1586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58282"/>
            <a:ext cx="6419254" cy="3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7566"/>
            <a:ext cx="4826810" cy="37641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Experimental Results 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each dataset</a:t>
            </a:r>
          </a:p>
          <a:p>
            <a:pPr lvl="1"/>
            <a:r>
              <a:rPr lang="en-US" altLang="zh-TW" dirty="0" smtClean="0"/>
              <a:t>select the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 in </a:t>
            </a:r>
            <a:r>
              <a:rPr lang="en-US" altLang="zh-TW" dirty="0" err="1"/>
              <a:t>Minkowski</a:t>
            </a:r>
            <a:r>
              <a:rPr lang="en-US" altLang="zh-TW" dirty="0"/>
              <a:t> </a:t>
            </a:r>
            <a:r>
              <a:rPr lang="en-US" altLang="zh-TW" dirty="0" smtClean="0"/>
              <a:t>distance form 1, 2, 4, 6 </a:t>
            </a:r>
          </a:p>
          <a:p>
            <a:pPr lvl="1"/>
            <a:r>
              <a:rPr lang="en-US" altLang="zh-TW" i="1" dirty="0" smtClean="0"/>
              <a:t>K</a:t>
            </a:r>
            <a:r>
              <a:rPr lang="en-US" altLang="zh-TW" dirty="0" smtClean="0"/>
              <a:t> in </a:t>
            </a:r>
            <a:r>
              <a:rPr lang="en-US" altLang="zh-TW" dirty="0" err="1" smtClean="0"/>
              <a:t>kNN</a:t>
            </a:r>
            <a:r>
              <a:rPr lang="en-US" altLang="zh-TW" dirty="0" smtClean="0"/>
              <a:t> from 10, 15, 20, 25, 30, 35, 40, 45</a:t>
            </a:r>
          </a:p>
          <a:p>
            <a:pPr lvl="1"/>
            <a:r>
              <a:rPr lang="en-US" altLang="zh-TW" dirty="0" smtClean="0"/>
              <a:t>Total 32 combinations of </a:t>
            </a:r>
            <a:r>
              <a:rPr lang="en-US" altLang="zh-TW" i="1" dirty="0" smtClean="0"/>
              <a:t>(f, k)</a:t>
            </a:r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22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3203848" y="3403885"/>
            <a:ext cx="5040560" cy="529171"/>
            <a:chOff x="3203848" y="3403885"/>
            <a:chExt cx="5040560" cy="52917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790" y="3403885"/>
              <a:ext cx="3388618" cy="359931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cxnSp>
          <p:nvCxnSpPr>
            <p:cNvPr id="8" name="弧形接點 7"/>
            <p:cNvCxnSpPr/>
            <p:nvPr/>
          </p:nvCxnSpPr>
          <p:spPr>
            <a:xfrm rot="10800000" flipV="1">
              <a:off x="3203848" y="3583850"/>
              <a:ext cx="1584176" cy="349206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63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624736" cy="250526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01837"/>
            <a:ext cx="4714232" cy="38395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36096" y="476672"/>
            <a:ext cx="1584176" cy="2232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5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4" y="476672"/>
            <a:ext cx="7489550" cy="59431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2279" y="1268760"/>
            <a:ext cx="7200800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2279" y="4437112"/>
            <a:ext cx="7200800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1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563"/>
            <a:ext cx="4350196" cy="32905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3" y="1628800"/>
            <a:ext cx="4510862" cy="31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Conclusion</a:t>
            </a:r>
            <a:endParaRPr lang="zh-TW" altLang="en-US" sz="44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introduce the soft relevance strategy, in which each instance is assigned a relevance score with respect to a label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Furthermore, it is used as a voting factor in a modified </a:t>
            </a:r>
            <a:r>
              <a:rPr lang="en-US" altLang="zh-TW" dirty="0" err="1" smtClean="0"/>
              <a:t>kNN</a:t>
            </a:r>
            <a:r>
              <a:rPr lang="en-US" altLang="zh-TW" dirty="0" smtClean="0"/>
              <a:t> algorithm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Evaluated over three multi-label datasets, the proposed method outperforms ML-KNN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9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Introduction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Multi-label learning refers to learning tasks where each instance is assigned to one or more classes(labels).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Multi-label </a:t>
            </a:r>
            <a:r>
              <a:rPr lang="en-US" altLang="zh-TW" dirty="0" smtClean="0"/>
              <a:t>classification is drawing increasing interest and emerging as a fast-growing research field.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0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Preview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pPr lvl="1"/>
            <a:r>
              <a:rPr lang="en-US" altLang="zh-TW" dirty="0" smtClean="0"/>
              <a:t>Problem Transformation Methods</a:t>
            </a:r>
          </a:p>
          <a:p>
            <a:pPr lvl="1"/>
            <a:r>
              <a:rPr lang="en-US" altLang="zh-TW" dirty="0" smtClean="0"/>
              <a:t>Algorithm Adaptation Methods</a:t>
            </a:r>
          </a:p>
          <a:p>
            <a:pPr lvl="1"/>
            <a:r>
              <a:rPr lang="en-US" altLang="zh-TW" dirty="0" smtClean="0"/>
              <a:t>The ML-KNN (Multi-Label K Nearest Neighbor) Method</a:t>
            </a:r>
          </a:p>
          <a:p>
            <a:r>
              <a:rPr lang="en-US" altLang="zh-TW" dirty="0" smtClean="0"/>
              <a:t>Mr. KNN: Method Description</a:t>
            </a:r>
          </a:p>
          <a:p>
            <a:r>
              <a:rPr lang="en-US" altLang="zh-TW" dirty="0" smtClean="0"/>
              <a:t>Experimental Results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9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Related Work – </a:t>
            </a: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en-US" altLang="zh-TW" sz="2800" dirty="0"/>
              <a:t>Problem Transformation Methods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zh-TW" i="1">
                                    <a:latin typeface="Cambria Math"/>
                                  </a:rPr>
                                  <m:t>, 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a training set of n multi-label examples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: input vectors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 smtClean="0"/>
                  <a:t> : class label vectors </a:t>
                </a:r>
                <a:r>
                  <a:rPr lang="en-US" altLang="zh-TW" i="1" dirty="0" smtClean="0"/>
                  <a:t>(elements: 0 or 1)</a:t>
                </a:r>
              </a:p>
              <a:p>
                <a:r>
                  <a:rPr lang="en-US" altLang="zh-TW" dirty="0" smtClean="0"/>
                  <a:t>For each multi-label instance, problem transformation methods convert it into a single label.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5" y="3429000"/>
            <a:ext cx="3620373" cy="29523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06" y="3384993"/>
            <a:ext cx="3609599" cy="295232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689337" y="6260659"/>
            <a:ext cx="194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Freq.=(3, 5, 2, 4, 4)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3595936" y="4437112"/>
            <a:ext cx="1552128" cy="6286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Select-max</a:t>
            </a:r>
            <a:endParaRPr lang="zh-TW" altLang="en-US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1760" y="3933056"/>
            <a:ext cx="250856" cy="2696935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749" y="3473006"/>
            <a:ext cx="3550892" cy="2864315"/>
          </a:xfrm>
          <a:prstGeom prst="rect">
            <a:avLst/>
          </a:prstGeom>
        </p:spPr>
      </p:pic>
      <p:sp>
        <p:nvSpPr>
          <p:cNvPr id="12" name="向右箭號 11"/>
          <p:cNvSpPr/>
          <p:nvPr/>
        </p:nvSpPr>
        <p:spPr>
          <a:xfrm>
            <a:off x="3595936" y="4455859"/>
            <a:ext cx="1552128" cy="6286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Select-min</a:t>
            </a:r>
            <a:endParaRPr lang="zh-TW" altLang="en-US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Related Work – </a:t>
            </a: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en-US" altLang="zh-TW" sz="2800" dirty="0"/>
              <a:t>Problem Transformation Methods 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Another popular strategy is so-called binary relevance, which converts the problem into multiple single-label binary classification problems.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Multi-label instances are forced into one single category without considering distribution.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" y="2636912"/>
            <a:ext cx="3620373" cy="29523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47552"/>
            <a:ext cx="4857750" cy="2943225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3347864" y="4005064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4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Related Work – 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2800" dirty="0" smtClean="0"/>
              <a:t>Algorithm Adaptation Methods 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Algorithm adaption  methods modify standard single-label learning algorithm for multi-label classification.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71941"/>
              </p:ext>
            </p:extLst>
          </p:nvPr>
        </p:nvGraphicFramePr>
        <p:xfrm>
          <a:off x="251520" y="2636912"/>
          <a:ext cx="7920879" cy="336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656184"/>
                <a:gridCol w="4536503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single-label learning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multi-label learning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Algorithm Adaptation </a:t>
                      </a:r>
                      <a:endParaRPr lang="zh-TW" altLang="en-US" dirty="0"/>
                    </a:p>
                  </a:txBody>
                  <a:tcPr/>
                </a:tc>
              </a:tr>
              <a:tr h="72807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Decision trees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adapted</a:t>
                      </a:r>
                    </a:p>
                    <a:p>
                      <a:pPr algn="ctr"/>
                      <a:r>
                        <a:rPr lang="en-US" altLang="zh-TW" dirty="0" smtClean="0"/>
                        <a:t>C4.5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Allowing leaves of a tree to represent a set of labels</a:t>
                      </a:r>
                      <a:endParaRPr lang="zh-TW" altLang="en-US" dirty="0"/>
                    </a:p>
                  </a:txBody>
                  <a:tcPr/>
                </a:tc>
              </a:tr>
              <a:tr h="71727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AdaBoost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AdaBoost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.MH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Maintain a set of weights as a distribution over both training examples and associated labels</a:t>
                      </a:r>
                      <a:endParaRPr lang="zh-TW" altLang="en-US" dirty="0"/>
                    </a:p>
                  </a:txBody>
                  <a:tcPr/>
                </a:tc>
              </a:tr>
              <a:tr h="8504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SVM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SVM-like optimization strategy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Be treated as a ranking problem and</a:t>
                      </a:r>
                      <a:r>
                        <a:rPr lang="en-US" altLang="zh-TW" baseline="0" dirty="0" smtClean="0"/>
                        <a:t> a linear model that minimizes a ranking loss and maximizes a margin is developed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3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Related Work – </a:t>
            </a: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en-US" altLang="zh-TW" sz="2800" dirty="0" smtClean="0"/>
              <a:t>The ML-KNN Method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the k nearest neighbors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acc>
                          <m:accPr>
                            <m:chr m:val="⃑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number of neighbors in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belonging to the </a:t>
                </a:r>
                <a:r>
                  <a:rPr lang="en-US" altLang="zh-TW" i="1" dirty="0" smtClean="0"/>
                  <a:t>j</a:t>
                </a:r>
                <a:r>
                  <a:rPr lang="en-US" altLang="zh-TW" dirty="0" smtClean="0"/>
                  <a:t>-</a:t>
                </a:r>
                <a:r>
                  <a:rPr lang="en-US" altLang="zh-TW" dirty="0" err="1" smtClean="0"/>
                  <a:t>th</a:t>
                </a:r>
                <a:r>
                  <a:rPr lang="en-US" altLang="zh-TW" dirty="0" smtClean="0"/>
                  <a:t> class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ML-KNN assigns the </a:t>
                </a:r>
                <a:r>
                  <a:rPr lang="en-US" altLang="zh-TW" i="1" dirty="0" smtClean="0"/>
                  <a:t>j</a:t>
                </a:r>
                <a:r>
                  <a:rPr lang="en-US" altLang="zh-TW" dirty="0" smtClean="0"/>
                  <a:t>-</a:t>
                </a:r>
                <a:r>
                  <a:rPr lang="en-US" altLang="zh-TW" dirty="0" err="1" smtClean="0"/>
                  <a:t>th</a:t>
                </a:r>
                <a:r>
                  <a:rPr lang="en-US" altLang="zh-TW" dirty="0" smtClean="0"/>
                  <a:t> label to an instance using the binary relevance strategy</a:t>
                </a:r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2564904"/>
            <a:ext cx="3024335" cy="508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3" y="4093676"/>
            <a:ext cx="2809672" cy="5281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6" y="4725144"/>
            <a:ext cx="7909387" cy="1270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5" y="6150390"/>
            <a:ext cx="5245091" cy="388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54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Related Work – </a:t>
            </a: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en-US" altLang="zh-TW" sz="2800" dirty="0" smtClean="0"/>
              <a:t>The ML-KNN Method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1716163"/>
                <a:ext cx="3763943" cy="48091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#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𝑜𝑓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𝑝𝑜𝑠𝑖𝑡𝑖𝑣𝑒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𝑒𝑥𝑎𝑚𝑝𝑙𝑒𝑠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#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𝑜𝑓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𝑛𝑒𝑔𝑖</m:t>
                        </m:r>
                        <m:r>
                          <a:rPr lang="en-US" altLang="zh-TW" i="1" dirty="0">
                            <a:latin typeface="Cambria Math"/>
                          </a:rPr>
                          <m:t>𝑡𝑖𝑣𝑒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𝑒𝑥𝑎𝑚𝑝𝑙𝑒𝑠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Data distributions for some labels are imbalanced 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With </a:t>
                </a:r>
                <a:r>
                  <a:rPr lang="en-US" altLang="zh-TW" dirty="0"/>
                  <a:t>the binary relevance strategy, </a:t>
                </a:r>
                <a:r>
                  <a:rPr lang="en-US" altLang="zh-TW" dirty="0" smtClean="0"/>
                  <a:t> the ratio estimation may not be accurate</a:t>
                </a:r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1716163"/>
                <a:ext cx="3763943" cy="4809181"/>
              </a:xfrm>
              <a:blipFill rotWithShape="1">
                <a:blip r:embed="rId2"/>
                <a:stretch>
                  <a:fillRect r="-3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A1-2769-4C64-8275-063509D490F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01" y="1556791"/>
            <a:ext cx="5161295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2086</TotalTime>
  <Words>1270</Words>
  <Application>Microsoft Office PowerPoint</Application>
  <PresentationFormat>如螢幕大小 (4:3)</PresentationFormat>
  <Paragraphs>220</Paragraphs>
  <Slides>26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相鄰</vt:lpstr>
      <vt:lpstr>PowerPoint 簡報</vt:lpstr>
      <vt:lpstr>Preview</vt:lpstr>
      <vt:lpstr>Introduction</vt:lpstr>
      <vt:lpstr>Preview</vt:lpstr>
      <vt:lpstr>Related Work –  Problem Transformation Methods </vt:lpstr>
      <vt:lpstr>Related Work –  Problem Transformation Methods </vt:lpstr>
      <vt:lpstr>Related Work –  Algorithm Adaptation Methods </vt:lpstr>
      <vt:lpstr>Related Work –  The ML-KNN Method </vt:lpstr>
      <vt:lpstr>Related Work –  The ML-KNN Method </vt:lpstr>
      <vt:lpstr>Mr. KNN: Method Description</vt:lpstr>
      <vt:lpstr>Soft Relevance</vt:lpstr>
      <vt:lpstr>Soft Relevance</vt:lpstr>
      <vt:lpstr>Soft Relevance</vt:lpstr>
      <vt:lpstr>Mr.KNN: Voting-Margin Ratio Method</vt:lpstr>
      <vt:lpstr>Mr.KNN: Voting-Margin Ratio Method</vt:lpstr>
      <vt:lpstr>Mr.KNN: Voting-Margin Ratio Method</vt:lpstr>
      <vt:lpstr>Mr.KNN: Voting-Margin Ratio Method</vt:lpstr>
      <vt:lpstr>Mr.KNN: Voting-Margin Ratio Method</vt:lpstr>
      <vt:lpstr>Experimental Results – Data Description</vt:lpstr>
      <vt:lpstr>Experimental Results – Evaluation Criteria</vt:lpstr>
      <vt:lpstr>Experimental Results – Evaluation Criteria</vt:lpstr>
      <vt:lpstr>Experimental Results </vt:lpstr>
      <vt:lpstr>PowerPoint 簡報</vt:lpstr>
      <vt:lpstr>PowerPoint 簡報</vt:lpstr>
      <vt:lpstr>PowerPoint 簡報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elsa</dc:creator>
  <cp:lastModifiedBy>elsa</cp:lastModifiedBy>
  <cp:revision>109</cp:revision>
  <dcterms:created xsi:type="dcterms:W3CDTF">2011-01-04T12:50:28Z</dcterms:created>
  <dcterms:modified xsi:type="dcterms:W3CDTF">2011-01-11T01:36:19Z</dcterms:modified>
</cp:coreProperties>
</file>